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5390" y="-794187"/>
            <a:ext cx="5390589" cy="11744715"/>
            <a:chOff x="0" y="0"/>
            <a:chExt cx="1419744" cy="3093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9744" cy="3093258"/>
            </a:xfrm>
            <a:custGeom>
              <a:avLst/>
              <a:gdLst/>
              <a:ahLst/>
              <a:cxnLst/>
              <a:rect r="r" b="b" t="t" l="l"/>
              <a:pathLst>
                <a:path h="3093258" w="1419744">
                  <a:moveTo>
                    <a:pt x="0" y="0"/>
                  </a:moveTo>
                  <a:lnTo>
                    <a:pt x="1419744" y="0"/>
                  </a:lnTo>
                  <a:lnTo>
                    <a:pt x="1419744" y="3093258"/>
                  </a:lnTo>
                  <a:lnTo>
                    <a:pt x="0" y="3093258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19744" cy="3150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78379" y="1443182"/>
            <a:ext cx="7269979" cy="726997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25930" y="1944288"/>
            <a:ext cx="6174878" cy="61748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962651"/>
            <a:ext cx="667149" cy="513098"/>
          </a:xfrm>
          <a:custGeom>
            <a:avLst/>
            <a:gdLst/>
            <a:ahLst/>
            <a:cxnLst/>
            <a:rect r="r" b="b" t="t" l="l"/>
            <a:pathLst>
              <a:path h="513098" w="667149">
                <a:moveTo>
                  <a:pt x="0" y="0"/>
                </a:moveTo>
                <a:lnTo>
                  <a:pt x="667149" y="0"/>
                </a:lnTo>
                <a:lnTo>
                  <a:pt x="667149" y="513098"/>
                </a:lnTo>
                <a:lnTo>
                  <a:pt x="0" y="513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7506571"/>
            <a:ext cx="4675961" cy="672281"/>
            <a:chOff x="0" y="0"/>
            <a:chExt cx="1231529" cy="1770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1529" cy="177062"/>
            </a:xfrm>
            <a:custGeom>
              <a:avLst/>
              <a:gdLst/>
              <a:ahLst/>
              <a:cxnLst/>
              <a:rect r="r" b="b" t="t" l="l"/>
              <a:pathLst>
                <a:path h="177062" w="1231529">
                  <a:moveTo>
                    <a:pt x="16557" y="0"/>
                  </a:moveTo>
                  <a:lnTo>
                    <a:pt x="1214972" y="0"/>
                  </a:lnTo>
                  <a:cubicBezTo>
                    <a:pt x="1224116" y="0"/>
                    <a:pt x="1231529" y="7413"/>
                    <a:pt x="1231529" y="16557"/>
                  </a:cubicBezTo>
                  <a:lnTo>
                    <a:pt x="1231529" y="160505"/>
                  </a:lnTo>
                  <a:cubicBezTo>
                    <a:pt x="1231529" y="169649"/>
                    <a:pt x="1224116" y="177062"/>
                    <a:pt x="1214972" y="177062"/>
                  </a:cubicBezTo>
                  <a:lnTo>
                    <a:pt x="16557" y="177062"/>
                  </a:lnTo>
                  <a:cubicBezTo>
                    <a:pt x="7413" y="177062"/>
                    <a:pt x="0" y="169649"/>
                    <a:pt x="0" y="160505"/>
                  </a:cubicBezTo>
                  <a:lnTo>
                    <a:pt x="0" y="16557"/>
                  </a:lnTo>
                  <a:cubicBezTo>
                    <a:pt x="0" y="7413"/>
                    <a:pt x="7413" y="0"/>
                    <a:pt x="16557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1529" cy="234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71799" y="7592419"/>
            <a:ext cx="4019983" cy="43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2416" spc="-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 Nij Hingrajiiya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682065" y="7616260"/>
            <a:ext cx="409777" cy="452903"/>
            <a:chOff x="0" y="0"/>
            <a:chExt cx="73540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5404" cy="812800"/>
            </a:xfrm>
            <a:custGeom>
              <a:avLst/>
              <a:gdLst/>
              <a:ahLst/>
              <a:cxnLst/>
              <a:rect r="r" b="b" t="t" l="l"/>
              <a:pathLst>
                <a:path h="812800" w="735404">
                  <a:moveTo>
                    <a:pt x="735404" y="406400"/>
                  </a:moveTo>
                  <a:lnTo>
                    <a:pt x="329004" y="0"/>
                  </a:lnTo>
                  <a:lnTo>
                    <a:pt x="32900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29004" y="609600"/>
                  </a:lnTo>
                  <a:lnTo>
                    <a:pt x="329004" y="812800"/>
                  </a:lnTo>
                  <a:lnTo>
                    <a:pt x="735404" y="40640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46050"/>
              <a:ext cx="63380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2830113"/>
            <a:ext cx="9497230" cy="120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36"/>
              </a:lnSpc>
            </a:pPr>
            <a:r>
              <a:rPr lang="en-US" sz="8608" b="true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Case study: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213937"/>
            <a:ext cx="8949679" cy="225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580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a bike-share navigate speedy success?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4351" y="916451"/>
            <a:ext cx="4511784" cy="55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2"/>
              </a:lnSpc>
            </a:pPr>
            <a:r>
              <a:rPr lang="en-US" sz="3173" spc="-6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Cyclistic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0364" y="9567295"/>
            <a:ext cx="25213469" cy="4527074"/>
            <a:chOff x="0" y="0"/>
            <a:chExt cx="6640584" cy="1192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40585" cy="1192316"/>
            </a:xfrm>
            <a:custGeom>
              <a:avLst/>
              <a:gdLst/>
              <a:ahLst/>
              <a:cxnLst/>
              <a:rect r="r" b="b" t="t" l="l"/>
              <a:pathLst>
                <a:path h="1192316" w="6640585">
                  <a:moveTo>
                    <a:pt x="15660" y="0"/>
                  </a:moveTo>
                  <a:lnTo>
                    <a:pt x="6624925" y="0"/>
                  </a:lnTo>
                  <a:cubicBezTo>
                    <a:pt x="6633573" y="0"/>
                    <a:pt x="6640585" y="7011"/>
                    <a:pt x="6640585" y="15660"/>
                  </a:cubicBezTo>
                  <a:lnTo>
                    <a:pt x="6640585" y="1176656"/>
                  </a:lnTo>
                  <a:cubicBezTo>
                    <a:pt x="6640585" y="1185305"/>
                    <a:pt x="6633573" y="1192316"/>
                    <a:pt x="6624925" y="1192316"/>
                  </a:cubicBezTo>
                  <a:lnTo>
                    <a:pt x="15660" y="1192316"/>
                  </a:lnTo>
                  <a:cubicBezTo>
                    <a:pt x="7011" y="1192316"/>
                    <a:pt x="0" y="1185305"/>
                    <a:pt x="0" y="1176656"/>
                  </a:cubicBezTo>
                  <a:lnTo>
                    <a:pt x="0" y="15660"/>
                  </a:lnTo>
                  <a:cubicBezTo>
                    <a:pt x="0" y="7011"/>
                    <a:pt x="7011" y="0"/>
                    <a:pt x="15660" y="0"/>
                  </a:cubicBez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40584" cy="124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107184"/>
            <a:ext cx="13777547" cy="600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Single Ride (casual):</a:t>
            </a:r>
          </a:p>
          <a:p>
            <a:pPr algn="l">
              <a:lnSpc>
                <a:spcPts val="3388"/>
              </a:lnSpc>
            </a:pP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Classic Bike → $1 unlock + $0.19/min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Electric Bike → $1 unlock + $0.44/min</a:t>
            </a:r>
          </a:p>
          <a:p>
            <a:pPr algn="l">
              <a:lnSpc>
                <a:spcPts val="3388"/>
              </a:lnSpc>
            </a:pPr>
          </a:p>
          <a:p>
            <a:pPr algn="l">
              <a:lnSpc>
                <a:spcPts val="3388"/>
              </a:lnSpc>
            </a:pPr>
            <a:r>
              <a:rPr lang="en-US" sz="242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Day Pass (casual):</a:t>
            </a:r>
          </a:p>
          <a:p>
            <a:pPr algn="l">
              <a:lnSpc>
                <a:spcPts val="3388"/>
              </a:lnSpc>
            </a:pP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$18.10/day (unlimited 3-hour rides, then $0.19/min after)</a:t>
            </a:r>
          </a:p>
          <a:p>
            <a:pPr algn="l">
              <a:lnSpc>
                <a:spcPts val="3388"/>
              </a:lnSpc>
            </a:pPr>
          </a:p>
          <a:p>
            <a:pPr algn="l">
              <a:lnSpc>
                <a:spcPts val="3388"/>
              </a:lnSpc>
            </a:pPr>
            <a:r>
              <a:rPr lang="en-US" sz="242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Annual Membership:</a:t>
            </a:r>
          </a:p>
          <a:p>
            <a:pPr algn="l">
              <a:lnSpc>
                <a:spcPts val="3388"/>
              </a:lnSpc>
            </a:pP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$143.90/year (≈ $11.99/month)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Includes 45 minutes free per ride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Extra time → $0.19/min (Classic), $0.23/min (Electric after 45 mins)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383907" y="5452495"/>
            <a:ext cx="3875393" cy="4114800"/>
          </a:xfrm>
          <a:custGeom>
            <a:avLst/>
            <a:gdLst/>
            <a:ahLst/>
            <a:cxnLst/>
            <a:rect r="r" b="b" t="t" l="l"/>
            <a:pathLst>
              <a:path h="4114800" w="3875393">
                <a:moveTo>
                  <a:pt x="0" y="0"/>
                </a:moveTo>
                <a:lnTo>
                  <a:pt x="3875393" y="0"/>
                </a:lnTo>
                <a:lnTo>
                  <a:pt x="3875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4765715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Cyclistic Cur</a:t>
            </a: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re</a:t>
            </a: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nt Pricing Plans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0364" y="9629933"/>
            <a:ext cx="25213469" cy="4464437"/>
            <a:chOff x="0" y="0"/>
            <a:chExt cx="6640584" cy="1175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40585" cy="1175819"/>
            </a:xfrm>
            <a:custGeom>
              <a:avLst/>
              <a:gdLst/>
              <a:ahLst/>
              <a:cxnLst/>
              <a:rect r="r" b="b" t="t" l="l"/>
              <a:pathLst>
                <a:path h="1175819" w="6640585">
                  <a:moveTo>
                    <a:pt x="15660" y="0"/>
                  </a:moveTo>
                  <a:lnTo>
                    <a:pt x="6624925" y="0"/>
                  </a:lnTo>
                  <a:cubicBezTo>
                    <a:pt x="6633573" y="0"/>
                    <a:pt x="6640585" y="7011"/>
                    <a:pt x="6640585" y="15660"/>
                  </a:cubicBezTo>
                  <a:lnTo>
                    <a:pt x="6640585" y="1160159"/>
                  </a:lnTo>
                  <a:cubicBezTo>
                    <a:pt x="6640585" y="1168808"/>
                    <a:pt x="6633573" y="1175819"/>
                    <a:pt x="6624925" y="1175819"/>
                  </a:cubicBezTo>
                  <a:lnTo>
                    <a:pt x="15660" y="1175819"/>
                  </a:lnTo>
                  <a:cubicBezTo>
                    <a:pt x="11507" y="1175819"/>
                    <a:pt x="7523" y="1174169"/>
                    <a:pt x="4587" y="1171232"/>
                  </a:cubicBezTo>
                  <a:cubicBezTo>
                    <a:pt x="1650" y="1168295"/>
                    <a:pt x="0" y="1164312"/>
                    <a:pt x="0" y="1160159"/>
                  </a:cubicBezTo>
                  <a:lnTo>
                    <a:pt x="0" y="15660"/>
                  </a:lnTo>
                  <a:cubicBezTo>
                    <a:pt x="0" y="7011"/>
                    <a:pt x="7011" y="0"/>
                    <a:pt x="15660" y="0"/>
                  </a:cubicBez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40584" cy="1232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62025"/>
            <a:ext cx="6180058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B</a:t>
            </a: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re</a:t>
            </a: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ak-Even Ana</a:t>
            </a: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ly</a:t>
            </a: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sis for Casual Riders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04865"/>
            <a:ext cx="6177556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Average ride time: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Classic Bike → 41 minutes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Electric Bike → 14.56 minutes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982790"/>
            <a:ext cx="16230600" cy="3608394"/>
            <a:chOff x="0" y="0"/>
            <a:chExt cx="4274726" cy="9503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950359"/>
            </a:xfrm>
            <a:custGeom>
              <a:avLst/>
              <a:gdLst/>
              <a:ahLst/>
              <a:cxnLst/>
              <a:rect r="r" b="b" t="t" l="l"/>
              <a:pathLst>
                <a:path h="950359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926032"/>
                  </a:lnTo>
                  <a:cubicBezTo>
                    <a:pt x="4274726" y="932484"/>
                    <a:pt x="4272163" y="938672"/>
                    <a:pt x="4267601" y="943234"/>
                  </a:cubicBezTo>
                  <a:cubicBezTo>
                    <a:pt x="4263039" y="947796"/>
                    <a:pt x="4256851" y="950359"/>
                    <a:pt x="4250399" y="950359"/>
                  </a:cubicBezTo>
                  <a:lnTo>
                    <a:pt x="24327" y="950359"/>
                  </a:lnTo>
                  <a:cubicBezTo>
                    <a:pt x="10891" y="950359"/>
                    <a:pt x="0" y="939467"/>
                    <a:pt x="0" y="92603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274726" cy="1007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6215507"/>
            <a:ext cx="7910521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Classic : $1 Unlock + (41 mins × $0.19) ≈ $8.79/ride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Electric : $1 Unlock + (14.56 mins × $0.44) ≈ $7.41/ride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99095"/>
            <a:ext cx="5309950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Av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er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age charge for Casual Rides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42950" y="5102539"/>
            <a:ext cx="1882021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Single Ride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18045" y="5102539"/>
            <a:ext cx="1587341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Day Pass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96370" y="6231695"/>
            <a:ext cx="3630692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Day Pass: $18.10/day</a:t>
            </a:r>
          </a:p>
        </p:txBody>
      </p:sp>
      <p:sp>
        <p:nvSpPr>
          <p:cNvPr name="AutoShape 15" id="15"/>
          <p:cNvSpPr/>
          <p:nvPr/>
        </p:nvSpPr>
        <p:spPr>
          <a:xfrm>
            <a:off x="9163050" y="5256699"/>
            <a:ext cx="0" cy="30605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90465"/>
            <a:ext cx="16230600" cy="4819381"/>
            <a:chOff x="0" y="0"/>
            <a:chExt cx="4274726" cy="12693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269302"/>
            </a:xfrm>
            <a:custGeom>
              <a:avLst/>
              <a:gdLst/>
              <a:ahLst/>
              <a:cxnLst/>
              <a:rect r="r" b="b" t="t" l="l"/>
              <a:pathLst>
                <a:path h="126930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44975"/>
                  </a:lnTo>
                  <a:cubicBezTo>
                    <a:pt x="4274726" y="1258411"/>
                    <a:pt x="4263834" y="1269302"/>
                    <a:pt x="4250399" y="1269302"/>
                  </a:cubicBezTo>
                  <a:lnTo>
                    <a:pt x="24327" y="1269302"/>
                  </a:lnTo>
                  <a:cubicBezTo>
                    <a:pt x="10891" y="1269302"/>
                    <a:pt x="0" y="1258411"/>
                    <a:pt x="0" y="124497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132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84554" y="-771525"/>
            <a:ext cx="1543050" cy="15430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69850"/>
              <a:ext cx="558800" cy="61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14350" y="9258300"/>
            <a:ext cx="1543050" cy="15430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69850"/>
              <a:ext cx="558800" cy="61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440995" y="5868713"/>
            <a:ext cx="4230168" cy="4114800"/>
          </a:xfrm>
          <a:custGeom>
            <a:avLst/>
            <a:gdLst/>
            <a:ahLst/>
            <a:cxnLst/>
            <a:rect r="r" b="b" t="t" l="l"/>
            <a:pathLst>
              <a:path h="4114800" w="4230168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784106"/>
            <a:ext cx="4707850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Why M</a:t>
            </a: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emb</a:t>
            </a: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ership is Cheaper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833538"/>
            <a:ext cx="104676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Member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ship : $11.99/month → rides under 45 min =</a:t>
            </a:r>
            <a:r>
              <a:rPr lang="en-US" b="true" sz="2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$0 extra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737143"/>
            <a:ext cx="1623060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ssic : 2 rides/month which is $17.58 → </a:t>
            </a:r>
            <a:r>
              <a:rPr lang="en-US" b="true" sz="2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membership cheaper by $5.59 + daily benefits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640748"/>
            <a:ext cx="1623060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Electr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ic : 2 rides/month which is $14.82 → </a:t>
            </a:r>
            <a:r>
              <a:rPr lang="en-US" b="true" sz="2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membership cheaper by $2.83 + daily benefits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544353"/>
            <a:ext cx="1623060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Day Pass which is $18.10 → almost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 months of membership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183" y="1258865"/>
            <a:ext cx="20732608" cy="9306688"/>
            <a:chOff x="0" y="0"/>
            <a:chExt cx="5460440" cy="2451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60440" cy="2451144"/>
            </a:xfrm>
            <a:custGeom>
              <a:avLst/>
              <a:gdLst/>
              <a:ahLst/>
              <a:cxnLst/>
              <a:rect r="r" b="b" t="t" l="l"/>
              <a:pathLst>
                <a:path h="2451144" w="5460440">
                  <a:moveTo>
                    <a:pt x="19044" y="0"/>
                  </a:moveTo>
                  <a:lnTo>
                    <a:pt x="5441396" y="0"/>
                  </a:lnTo>
                  <a:cubicBezTo>
                    <a:pt x="5446447" y="0"/>
                    <a:pt x="5451291" y="2006"/>
                    <a:pt x="5454862" y="5578"/>
                  </a:cubicBezTo>
                  <a:cubicBezTo>
                    <a:pt x="5458433" y="9149"/>
                    <a:pt x="5460440" y="13993"/>
                    <a:pt x="5460440" y="19044"/>
                  </a:cubicBezTo>
                  <a:lnTo>
                    <a:pt x="5460440" y="2432100"/>
                  </a:lnTo>
                  <a:cubicBezTo>
                    <a:pt x="5460440" y="2442618"/>
                    <a:pt x="5451914" y="2451144"/>
                    <a:pt x="5441396" y="2451144"/>
                  </a:cubicBezTo>
                  <a:lnTo>
                    <a:pt x="19044" y="2451144"/>
                  </a:lnTo>
                  <a:cubicBezTo>
                    <a:pt x="13993" y="2451144"/>
                    <a:pt x="9149" y="2449138"/>
                    <a:pt x="5578" y="2445566"/>
                  </a:cubicBezTo>
                  <a:cubicBezTo>
                    <a:pt x="2006" y="2441995"/>
                    <a:pt x="0" y="2437151"/>
                    <a:pt x="0" y="2432100"/>
                  </a:cubicBezTo>
                  <a:lnTo>
                    <a:pt x="0" y="19044"/>
                  </a:lnTo>
                  <a:cubicBezTo>
                    <a:pt x="0" y="13993"/>
                    <a:pt x="2006" y="9149"/>
                    <a:pt x="5578" y="5578"/>
                  </a:cubicBezTo>
                  <a:cubicBezTo>
                    <a:pt x="9149" y="2006"/>
                    <a:pt x="13993" y="0"/>
                    <a:pt x="19044" y="0"/>
                  </a:cubicBez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460440" cy="2508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644070"/>
            <a:ext cx="16298904" cy="8279657"/>
            <a:chOff x="0" y="0"/>
            <a:chExt cx="4292715" cy="2180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92715" cy="2180650"/>
            </a:xfrm>
            <a:custGeom>
              <a:avLst/>
              <a:gdLst/>
              <a:ahLst/>
              <a:cxnLst/>
              <a:rect r="r" b="b" t="t" l="l"/>
              <a:pathLst>
                <a:path h="2180650" w="4292715">
                  <a:moveTo>
                    <a:pt x="24225" y="0"/>
                  </a:moveTo>
                  <a:lnTo>
                    <a:pt x="4268491" y="0"/>
                  </a:lnTo>
                  <a:cubicBezTo>
                    <a:pt x="4274915" y="0"/>
                    <a:pt x="4281077" y="2552"/>
                    <a:pt x="4285620" y="7095"/>
                  </a:cubicBezTo>
                  <a:cubicBezTo>
                    <a:pt x="4290163" y="11638"/>
                    <a:pt x="4292715" y="17800"/>
                    <a:pt x="4292715" y="24225"/>
                  </a:cubicBezTo>
                  <a:lnTo>
                    <a:pt x="4292715" y="2156426"/>
                  </a:lnTo>
                  <a:cubicBezTo>
                    <a:pt x="4292715" y="2162850"/>
                    <a:pt x="4290163" y="2169012"/>
                    <a:pt x="4285620" y="2173555"/>
                  </a:cubicBezTo>
                  <a:cubicBezTo>
                    <a:pt x="4281077" y="2178098"/>
                    <a:pt x="4274915" y="2180650"/>
                    <a:pt x="4268491" y="2180650"/>
                  </a:cubicBezTo>
                  <a:lnTo>
                    <a:pt x="24225" y="2180650"/>
                  </a:lnTo>
                  <a:cubicBezTo>
                    <a:pt x="17800" y="2180650"/>
                    <a:pt x="11638" y="2178098"/>
                    <a:pt x="7095" y="2173555"/>
                  </a:cubicBezTo>
                  <a:cubicBezTo>
                    <a:pt x="2552" y="2169012"/>
                    <a:pt x="0" y="2162850"/>
                    <a:pt x="0" y="2156426"/>
                  </a:cubicBezTo>
                  <a:lnTo>
                    <a:pt x="0" y="24225"/>
                  </a:lnTo>
                  <a:cubicBezTo>
                    <a:pt x="0" y="17800"/>
                    <a:pt x="2552" y="11638"/>
                    <a:pt x="7095" y="7095"/>
                  </a:cubicBezTo>
                  <a:cubicBezTo>
                    <a:pt x="11638" y="2552"/>
                    <a:pt x="17800" y="0"/>
                    <a:pt x="242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92715" cy="2237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70050" y="257175"/>
            <a:ext cx="1543050" cy="15430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69850"/>
              <a:ext cx="558800" cy="61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14350" y="9258300"/>
            <a:ext cx="1543050" cy="15430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69850"/>
              <a:ext cx="558800" cy="61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315626" y="6622866"/>
            <a:ext cx="4230168" cy="4114800"/>
          </a:xfrm>
          <a:custGeom>
            <a:avLst/>
            <a:gdLst/>
            <a:ahLst/>
            <a:cxnLst/>
            <a:rect r="r" b="b" t="t" l="l"/>
            <a:pathLst>
              <a:path h="4114800" w="4230168">
                <a:moveTo>
                  <a:pt x="0" y="0"/>
                </a:moveTo>
                <a:lnTo>
                  <a:pt x="4230169" y="0"/>
                </a:lnTo>
                <a:lnTo>
                  <a:pt x="42301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79400"/>
            <a:ext cx="59106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450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ecomm</a:t>
            </a:r>
            <a:r>
              <a:rPr lang="en-US" b="true" sz="450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endations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1411" y="1897675"/>
            <a:ext cx="1046767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Suggestion to casual to get membership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1411" y="2687626"/>
            <a:ext cx="1575788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Many ca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suals mostly ride weekends, so create a low-cost monthly new “weekend-only”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membership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hook t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n,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ups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ll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full. EX. Weekends they can ride 0.10$ after 45 mins ($75/year)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1411" y="5624011"/>
            <a:ext cx="1575788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After a having a single ride or day pass, Give casual riders points from every ride. Thus, they can upgrade to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month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ly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membership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credit earned.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1411" y="3664401"/>
            <a:ext cx="1575788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Show membership ads in-app during 5–7 PM (when casuals ride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most). Highligh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 cost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savi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ngs if they ride often.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1411" y="4644206"/>
            <a:ext cx="1575788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Since members ride weekdays (commuting hours), show casuals how they can save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money/time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by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usi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 bikes for work commutes too.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411" y="6603816"/>
            <a:ext cx="1575788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Casual riders pay $1 unlock + per minute. Offer free unlocks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members (espec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ially for e-bikes/classic) to highlight savings.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1411" y="7583621"/>
            <a:ext cx="1575788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Send casual riders a monthly summary. EX. “You spent $XX this month as a casual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rider. With membersh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ip, you would have spent only $11.99.”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1411" y="8563426"/>
            <a:ext cx="15757889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Offer discounts or perks (coffee shops, gyms, events) only to members, makes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membersh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ip more attractive beyond biking.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2874" y="8734424"/>
            <a:ext cx="25213469" cy="4527074"/>
            <a:chOff x="0" y="0"/>
            <a:chExt cx="6640584" cy="1192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40585" cy="1192316"/>
            </a:xfrm>
            <a:custGeom>
              <a:avLst/>
              <a:gdLst/>
              <a:ahLst/>
              <a:cxnLst/>
              <a:rect r="r" b="b" t="t" l="l"/>
              <a:pathLst>
                <a:path h="1192316" w="6640585">
                  <a:moveTo>
                    <a:pt x="15660" y="0"/>
                  </a:moveTo>
                  <a:lnTo>
                    <a:pt x="6624925" y="0"/>
                  </a:lnTo>
                  <a:cubicBezTo>
                    <a:pt x="6633573" y="0"/>
                    <a:pt x="6640585" y="7011"/>
                    <a:pt x="6640585" y="15660"/>
                  </a:cubicBezTo>
                  <a:lnTo>
                    <a:pt x="6640585" y="1176656"/>
                  </a:lnTo>
                  <a:cubicBezTo>
                    <a:pt x="6640585" y="1185305"/>
                    <a:pt x="6633573" y="1192316"/>
                    <a:pt x="6624925" y="1192316"/>
                  </a:cubicBezTo>
                  <a:lnTo>
                    <a:pt x="15660" y="1192316"/>
                  </a:lnTo>
                  <a:cubicBezTo>
                    <a:pt x="7011" y="1192316"/>
                    <a:pt x="0" y="1185305"/>
                    <a:pt x="0" y="1176656"/>
                  </a:cubicBezTo>
                  <a:lnTo>
                    <a:pt x="0" y="15660"/>
                  </a:lnTo>
                  <a:cubicBezTo>
                    <a:pt x="0" y="7011"/>
                    <a:pt x="7011" y="0"/>
                    <a:pt x="15660" y="0"/>
                  </a:cubicBez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40584" cy="124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93528" y="6172200"/>
            <a:ext cx="4481465" cy="4114800"/>
          </a:xfrm>
          <a:custGeom>
            <a:avLst/>
            <a:gdLst/>
            <a:ahLst/>
            <a:cxnLst/>
            <a:rect r="r" b="b" t="t" l="l"/>
            <a:pathLst>
              <a:path h="4114800" w="4481465">
                <a:moveTo>
                  <a:pt x="0" y="0"/>
                </a:moveTo>
                <a:lnTo>
                  <a:pt x="4481465" y="0"/>
                </a:lnTo>
                <a:lnTo>
                  <a:pt x="44814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6714" y="3713889"/>
            <a:ext cx="13777547" cy="214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 A/B testing on membership offers</a:t>
            </a:r>
          </a:p>
          <a:p>
            <a:pPr algn="l">
              <a:lnSpc>
                <a:spcPts val="3388"/>
              </a:lnSpc>
            </a:pP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</a:t>
            </a: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ack conversion rates from casual → member</a:t>
            </a:r>
          </a:p>
          <a:p>
            <a:pPr algn="l">
              <a:lnSpc>
                <a:spcPts val="3388"/>
              </a:lnSpc>
            </a:pP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Refine digital campaigns (social media, email, in-app prompts)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6714" y="2560238"/>
            <a:ext cx="223207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b="true" sz="260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Next St</a:t>
            </a:r>
            <a:r>
              <a:rPr lang="en-US" b="true" sz="260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ep</a:t>
            </a:r>
            <a:r>
              <a:rPr lang="en-US" b="true" sz="260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s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12279" y="-889607"/>
            <a:ext cx="10945119" cy="11702880"/>
            <a:chOff x="0" y="0"/>
            <a:chExt cx="76017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0171" cy="812800"/>
            </a:xfrm>
            <a:custGeom>
              <a:avLst/>
              <a:gdLst/>
              <a:ahLst/>
              <a:cxnLst/>
              <a:rect r="r" b="b" t="t" l="l"/>
              <a:pathLst>
                <a:path h="812800" w="760171">
                  <a:moveTo>
                    <a:pt x="380086" y="0"/>
                  </a:moveTo>
                  <a:cubicBezTo>
                    <a:pt x="170170" y="0"/>
                    <a:pt x="0" y="181951"/>
                    <a:pt x="0" y="406400"/>
                  </a:cubicBezTo>
                  <a:cubicBezTo>
                    <a:pt x="0" y="630849"/>
                    <a:pt x="170170" y="812800"/>
                    <a:pt x="380086" y="812800"/>
                  </a:cubicBezTo>
                  <a:cubicBezTo>
                    <a:pt x="590001" y="812800"/>
                    <a:pt x="760171" y="630849"/>
                    <a:pt x="760171" y="406400"/>
                  </a:cubicBezTo>
                  <a:cubicBezTo>
                    <a:pt x="760171" y="181951"/>
                    <a:pt x="590001" y="0"/>
                    <a:pt x="380086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1266" y="19050"/>
              <a:ext cx="617639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71318" y="327299"/>
            <a:ext cx="9269069" cy="92690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0093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691766"/>
            <a:ext cx="8471664" cy="153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53"/>
              </a:lnSpc>
            </a:pPr>
            <a:r>
              <a:rPr lang="en-US" sz="1097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74009"/>
            <a:ext cx="9408846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Converting casuals into members is key to</a:t>
            </a:r>
            <a:r>
              <a:rPr lang="en-US" sz="24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Cyclistic’s growth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7814959"/>
            <a:ext cx="9527868" cy="1443341"/>
            <a:chOff x="0" y="0"/>
            <a:chExt cx="12703823" cy="19244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368" y="0"/>
              <a:ext cx="773861" cy="773861"/>
            </a:xfrm>
            <a:custGeom>
              <a:avLst/>
              <a:gdLst/>
              <a:ahLst/>
              <a:cxnLst/>
              <a:rect r="r" b="b" t="t" l="l"/>
              <a:pathLst>
                <a:path h="773861" w="773861">
                  <a:moveTo>
                    <a:pt x="0" y="0"/>
                  </a:moveTo>
                  <a:lnTo>
                    <a:pt x="773860" y="0"/>
                  </a:lnTo>
                  <a:lnTo>
                    <a:pt x="773860" y="773861"/>
                  </a:lnTo>
                  <a:lnTo>
                    <a:pt x="0" y="773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2241"/>
              <a:ext cx="800596" cy="800596"/>
            </a:xfrm>
            <a:custGeom>
              <a:avLst/>
              <a:gdLst/>
              <a:ahLst/>
              <a:cxnLst/>
              <a:rect r="r" b="b" t="t" l="l"/>
              <a:pathLst>
                <a:path h="800596" w="800596">
                  <a:moveTo>
                    <a:pt x="0" y="0"/>
                  </a:moveTo>
                  <a:lnTo>
                    <a:pt x="800596" y="0"/>
                  </a:lnTo>
                  <a:lnTo>
                    <a:pt x="800596" y="800596"/>
                  </a:lnTo>
                  <a:lnTo>
                    <a:pt x="0" y="800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890043" y="1110003"/>
              <a:ext cx="742835" cy="742835"/>
            </a:xfrm>
            <a:custGeom>
              <a:avLst/>
              <a:gdLst/>
              <a:ahLst/>
              <a:cxnLst/>
              <a:rect r="r" b="b" t="t" l="l"/>
              <a:pathLst>
                <a:path h="742835" w="742835">
                  <a:moveTo>
                    <a:pt x="0" y="0"/>
                  </a:moveTo>
                  <a:lnTo>
                    <a:pt x="742835" y="0"/>
                  </a:lnTo>
                  <a:lnTo>
                    <a:pt x="742835" y="742834"/>
                  </a:lnTo>
                  <a:lnTo>
                    <a:pt x="0" y="74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864881" y="5864"/>
              <a:ext cx="767997" cy="767997"/>
            </a:xfrm>
            <a:custGeom>
              <a:avLst/>
              <a:gdLst/>
              <a:ahLst/>
              <a:cxnLst/>
              <a:rect r="r" b="b" t="t" l="l"/>
              <a:pathLst>
                <a:path h="767997" w="767997">
                  <a:moveTo>
                    <a:pt x="0" y="0"/>
                  </a:moveTo>
                  <a:lnTo>
                    <a:pt x="767997" y="0"/>
                  </a:lnTo>
                  <a:lnTo>
                    <a:pt x="767997" y="767997"/>
                  </a:lnTo>
                  <a:lnTo>
                    <a:pt x="0" y="767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52920" y="133034"/>
              <a:ext cx="3277567" cy="45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3"/>
                </a:lnSpc>
              </a:pPr>
              <a:r>
                <a:rPr lang="en-US" sz="1995" spc="-4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+44 7799634058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52920" y="1224592"/>
              <a:ext cx="4902051" cy="45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3"/>
                </a:lnSpc>
              </a:pPr>
              <a:r>
                <a:rPr lang="en-US" sz="1995" spc="-4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nijhingrajiya40@gmail.com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801772" y="130102"/>
              <a:ext cx="4902051" cy="45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3"/>
                </a:lnSpc>
              </a:pPr>
              <a:r>
                <a:rPr lang="en-US" sz="1995" spc="-4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London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801772" y="995091"/>
              <a:ext cx="4902051" cy="929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3"/>
                </a:lnSpc>
              </a:pPr>
              <a:r>
                <a:rPr lang="en-US" sz="1995" spc="-4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https://www.novypro.com/profile_about/nij-hingrajiya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1028700"/>
            <a:ext cx="5347435" cy="513098"/>
            <a:chOff x="0" y="0"/>
            <a:chExt cx="7129913" cy="6841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9532" cy="684131"/>
            </a:xfrm>
            <a:custGeom>
              <a:avLst/>
              <a:gdLst/>
              <a:ahLst/>
              <a:cxnLst/>
              <a:rect r="r" b="b" t="t" l="l"/>
              <a:pathLst>
                <a:path h="684131" w="889532">
                  <a:moveTo>
                    <a:pt x="0" y="0"/>
                  </a:moveTo>
                  <a:lnTo>
                    <a:pt x="889532" y="0"/>
                  </a:lnTo>
                  <a:lnTo>
                    <a:pt x="889532" y="684131"/>
                  </a:lnTo>
                  <a:lnTo>
                    <a:pt x="0" y="684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114201" y="-33025"/>
              <a:ext cx="6015712" cy="717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42"/>
                </a:lnSpc>
              </a:pPr>
              <a:r>
                <a:rPr lang="en-US" sz="3173" spc="-63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Cyclistic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6393" y="1963467"/>
            <a:ext cx="14915214" cy="4815969"/>
            <a:chOff x="0" y="0"/>
            <a:chExt cx="3835060" cy="12383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35060" cy="1238301"/>
            </a:xfrm>
            <a:custGeom>
              <a:avLst/>
              <a:gdLst/>
              <a:ahLst/>
              <a:cxnLst/>
              <a:rect r="r" b="b" t="t" l="l"/>
              <a:pathLst>
                <a:path h="1238301" w="3835060">
                  <a:moveTo>
                    <a:pt x="26472" y="0"/>
                  </a:moveTo>
                  <a:lnTo>
                    <a:pt x="3808588" y="0"/>
                  </a:lnTo>
                  <a:cubicBezTo>
                    <a:pt x="3823208" y="0"/>
                    <a:pt x="3835060" y="11852"/>
                    <a:pt x="3835060" y="26472"/>
                  </a:cubicBezTo>
                  <a:lnTo>
                    <a:pt x="3835060" y="1211829"/>
                  </a:lnTo>
                  <a:cubicBezTo>
                    <a:pt x="3835060" y="1226449"/>
                    <a:pt x="3823208" y="1238301"/>
                    <a:pt x="3808588" y="1238301"/>
                  </a:cubicBezTo>
                  <a:lnTo>
                    <a:pt x="26472" y="1238301"/>
                  </a:lnTo>
                  <a:cubicBezTo>
                    <a:pt x="11852" y="1238301"/>
                    <a:pt x="0" y="1226449"/>
                    <a:pt x="0" y="1211829"/>
                  </a:cubicBezTo>
                  <a:lnTo>
                    <a:pt x="0" y="26472"/>
                  </a:lnTo>
                  <a:cubicBezTo>
                    <a:pt x="0" y="11852"/>
                    <a:pt x="11852" y="0"/>
                    <a:pt x="264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835060" cy="1295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04357" y="3770607"/>
            <a:ext cx="6558084" cy="2125659"/>
            <a:chOff x="0" y="0"/>
            <a:chExt cx="1686241" cy="5465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6241" cy="546558"/>
            </a:xfrm>
            <a:custGeom>
              <a:avLst/>
              <a:gdLst/>
              <a:ahLst/>
              <a:cxnLst/>
              <a:rect r="r" b="b" t="t" l="l"/>
              <a:pathLst>
                <a:path h="546558" w="1686241">
                  <a:moveTo>
                    <a:pt x="60206" y="0"/>
                  </a:moveTo>
                  <a:lnTo>
                    <a:pt x="1626035" y="0"/>
                  </a:lnTo>
                  <a:cubicBezTo>
                    <a:pt x="1642002" y="0"/>
                    <a:pt x="1657316" y="6343"/>
                    <a:pt x="1668607" y="17634"/>
                  </a:cubicBezTo>
                  <a:cubicBezTo>
                    <a:pt x="1679898" y="28925"/>
                    <a:pt x="1686241" y="44239"/>
                    <a:pt x="1686241" y="60206"/>
                  </a:cubicBezTo>
                  <a:lnTo>
                    <a:pt x="1686241" y="486352"/>
                  </a:lnTo>
                  <a:cubicBezTo>
                    <a:pt x="1686241" y="519603"/>
                    <a:pt x="1659286" y="546558"/>
                    <a:pt x="1626035" y="546558"/>
                  </a:cubicBezTo>
                  <a:lnTo>
                    <a:pt x="60206" y="546558"/>
                  </a:lnTo>
                  <a:cubicBezTo>
                    <a:pt x="26955" y="546558"/>
                    <a:pt x="0" y="519603"/>
                    <a:pt x="0" y="486352"/>
                  </a:cubicBezTo>
                  <a:lnTo>
                    <a:pt x="0" y="60206"/>
                  </a:lnTo>
                  <a:cubicBezTo>
                    <a:pt x="0" y="26955"/>
                    <a:pt x="26955" y="0"/>
                    <a:pt x="60206" y="0"/>
                  </a:cubicBezTo>
                  <a:close/>
                </a:path>
              </a:pathLst>
            </a:custGeom>
            <a:solidFill>
              <a:srgbClr val="0F161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686241" cy="603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205177" y="6216685"/>
            <a:ext cx="20554811" cy="4788191"/>
          </a:xfrm>
          <a:custGeom>
            <a:avLst/>
            <a:gdLst/>
            <a:ahLst/>
            <a:cxnLst/>
            <a:rect r="r" b="b" t="t" l="l"/>
            <a:pathLst>
              <a:path h="4788191" w="20554811">
                <a:moveTo>
                  <a:pt x="0" y="0"/>
                </a:moveTo>
                <a:lnTo>
                  <a:pt x="20554811" y="0"/>
                </a:lnTo>
                <a:lnTo>
                  <a:pt x="20554811" y="4788191"/>
                </a:lnTo>
                <a:lnTo>
                  <a:pt x="0" y="4788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54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48219" y="2470128"/>
            <a:ext cx="447036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sz="6999" b="true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8144" y="600270"/>
            <a:ext cx="7668168" cy="115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43"/>
              </a:lnSpc>
            </a:pPr>
            <a:r>
              <a:rPr lang="en-US" sz="820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Task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10993" y="2470128"/>
            <a:ext cx="219063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sz="6999" b="true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Goal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27271" y="3770607"/>
            <a:ext cx="6558084" cy="2125659"/>
            <a:chOff x="0" y="0"/>
            <a:chExt cx="1686241" cy="5465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86241" cy="546558"/>
            </a:xfrm>
            <a:custGeom>
              <a:avLst/>
              <a:gdLst/>
              <a:ahLst/>
              <a:cxnLst/>
              <a:rect r="r" b="b" t="t" l="l"/>
              <a:pathLst>
                <a:path h="546558" w="1686241">
                  <a:moveTo>
                    <a:pt x="60206" y="0"/>
                  </a:moveTo>
                  <a:lnTo>
                    <a:pt x="1626035" y="0"/>
                  </a:lnTo>
                  <a:cubicBezTo>
                    <a:pt x="1642002" y="0"/>
                    <a:pt x="1657316" y="6343"/>
                    <a:pt x="1668607" y="17634"/>
                  </a:cubicBezTo>
                  <a:cubicBezTo>
                    <a:pt x="1679898" y="28925"/>
                    <a:pt x="1686241" y="44239"/>
                    <a:pt x="1686241" y="60206"/>
                  </a:cubicBezTo>
                  <a:lnTo>
                    <a:pt x="1686241" y="486352"/>
                  </a:lnTo>
                  <a:cubicBezTo>
                    <a:pt x="1686241" y="519603"/>
                    <a:pt x="1659286" y="546558"/>
                    <a:pt x="1626035" y="546558"/>
                  </a:cubicBezTo>
                  <a:lnTo>
                    <a:pt x="60206" y="546558"/>
                  </a:lnTo>
                  <a:cubicBezTo>
                    <a:pt x="26955" y="546558"/>
                    <a:pt x="0" y="519603"/>
                    <a:pt x="0" y="486352"/>
                  </a:cubicBezTo>
                  <a:lnTo>
                    <a:pt x="0" y="60206"/>
                  </a:lnTo>
                  <a:cubicBezTo>
                    <a:pt x="0" y="26955"/>
                    <a:pt x="26955" y="0"/>
                    <a:pt x="60206" y="0"/>
                  </a:cubicBezTo>
                  <a:close/>
                </a:path>
              </a:pathLst>
            </a:custGeom>
            <a:solidFill>
              <a:srgbClr val="0F161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86241" cy="603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85233" y="4176395"/>
            <a:ext cx="5505821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 how members vs. casual riders us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bikes differently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90336" y="4230031"/>
            <a:ext cx="6031952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 strategies to convert casual riders into annual m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697295"/>
            <a:ext cx="5843666" cy="3227755"/>
          </a:xfrm>
          <a:custGeom>
            <a:avLst/>
            <a:gdLst/>
            <a:ahLst/>
            <a:cxnLst/>
            <a:rect r="r" b="b" t="t" l="l"/>
            <a:pathLst>
              <a:path h="3227755" w="5843666">
                <a:moveTo>
                  <a:pt x="0" y="0"/>
                </a:moveTo>
                <a:lnTo>
                  <a:pt x="5843666" y="0"/>
                </a:lnTo>
                <a:lnTo>
                  <a:pt x="5843666" y="3227755"/>
                </a:lnTo>
                <a:lnTo>
                  <a:pt x="0" y="3227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286" r="-21290" b="-272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75666" y="6162971"/>
            <a:ext cx="10083634" cy="3762079"/>
          </a:xfrm>
          <a:custGeom>
            <a:avLst/>
            <a:gdLst/>
            <a:ahLst/>
            <a:cxnLst/>
            <a:rect r="r" b="b" t="t" l="l"/>
            <a:pathLst>
              <a:path h="3762079" w="10083634">
                <a:moveTo>
                  <a:pt x="0" y="0"/>
                </a:moveTo>
                <a:lnTo>
                  <a:pt x="10083634" y="0"/>
                </a:lnTo>
                <a:lnTo>
                  <a:pt x="10083634" y="3762079"/>
                </a:lnTo>
                <a:lnTo>
                  <a:pt x="0" y="3762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64" t="-31970" r="0" b="-549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7344" y="2564287"/>
            <a:ext cx="5441956" cy="3145155"/>
          </a:xfrm>
          <a:custGeom>
            <a:avLst/>
            <a:gdLst/>
            <a:ahLst/>
            <a:cxnLst/>
            <a:rect r="r" b="b" t="t" l="l"/>
            <a:pathLst>
              <a:path h="3145155" w="5441956">
                <a:moveTo>
                  <a:pt x="0" y="0"/>
                </a:moveTo>
                <a:lnTo>
                  <a:pt x="5441956" y="0"/>
                </a:lnTo>
                <a:lnTo>
                  <a:pt x="5441956" y="3145154"/>
                </a:lnTo>
                <a:lnTo>
                  <a:pt x="0" y="3145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25" t="-20826" r="-232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982361" y="10077450"/>
            <a:ext cx="22047645" cy="1228173"/>
            <a:chOff x="0" y="0"/>
            <a:chExt cx="5806787" cy="323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6787" cy="323469"/>
            </a:xfrm>
            <a:custGeom>
              <a:avLst/>
              <a:gdLst/>
              <a:ahLst/>
              <a:cxnLst/>
              <a:rect r="r" b="b" t="t" l="l"/>
              <a:pathLst>
                <a:path h="323469" w="5806787">
                  <a:moveTo>
                    <a:pt x="0" y="0"/>
                  </a:moveTo>
                  <a:lnTo>
                    <a:pt x="5806787" y="0"/>
                  </a:lnTo>
                  <a:lnTo>
                    <a:pt x="5806787" y="323469"/>
                  </a:lnTo>
                  <a:lnTo>
                    <a:pt x="0" y="323469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806787" cy="380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23395"/>
            <a:ext cx="984442" cy="9844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56274" y="962036"/>
            <a:ext cx="529294" cy="507160"/>
          </a:xfrm>
          <a:custGeom>
            <a:avLst/>
            <a:gdLst/>
            <a:ahLst/>
            <a:cxnLst/>
            <a:rect r="r" b="b" t="t" l="l"/>
            <a:pathLst>
              <a:path h="507160" w="529294">
                <a:moveTo>
                  <a:pt x="0" y="0"/>
                </a:moveTo>
                <a:lnTo>
                  <a:pt x="529294" y="0"/>
                </a:lnTo>
                <a:lnTo>
                  <a:pt x="529294" y="507160"/>
                </a:lnTo>
                <a:lnTo>
                  <a:pt x="0" y="507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22390" y="799595"/>
            <a:ext cx="6821610" cy="91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94"/>
              </a:lnSpc>
            </a:pPr>
            <a:r>
              <a:rPr lang="en-US" sz="6524" b="true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About Cyclistic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307112"/>
            <a:ext cx="10386934" cy="343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5,824</a:t>
            </a: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bikes, 692 docking stations in Chicago</a:t>
            </a:r>
          </a:p>
          <a:p>
            <a:pPr algn="l">
              <a:lnSpc>
                <a:spcPts val="3382"/>
              </a:lnSpc>
            </a:pPr>
          </a:p>
          <a:p>
            <a:pPr algn="l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Bike type = Classic, Electric</a:t>
            </a:r>
          </a:p>
          <a:p>
            <a:pPr algn="l">
              <a:lnSpc>
                <a:spcPts val="3382"/>
              </a:lnSpc>
            </a:pPr>
          </a:p>
          <a:p>
            <a:pPr algn="l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 pricing models: Casual(single ride, day pass), annual membership</a:t>
            </a:r>
          </a:p>
          <a:p>
            <a:pPr algn="l">
              <a:lnSpc>
                <a:spcPts val="3382"/>
              </a:lnSpc>
            </a:pPr>
          </a:p>
          <a:p>
            <a:pPr algn="l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Annual members = more profitable than casual riders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02779" y="-1261851"/>
            <a:ext cx="22047645" cy="1814301"/>
            <a:chOff x="0" y="0"/>
            <a:chExt cx="5806787" cy="477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06787" cy="477841"/>
            </a:xfrm>
            <a:custGeom>
              <a:avLst/>
              <a:gdLst/>
              <a:ahLst/>
              <a:cxnLst/>
              <a:rect r="r" b="b" t="t" l="l"/>
              <a:pathLst>
                <a:path h="477841" w="5806787">
                  <a:moveTo>
                    <a:pt x="0" y="0"/>
                  </a:moveTo>
                  <a:lnTo>
                    <a:pt x="5806787" y="0"/>
                  </a:lnTo>
                  <a:lnTo>
                    <a:pt x="5806787" y="477841"/>
                  </a:lnTo>
                  <a:lnTo>
                    <a:pt x="0" y="477841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806787" cy="534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134761" y="9258300"/>
            <a:ext cx="22047645" cy="1814301"/>
            <a:chOff x="0" y="0"/>
            <a:chExt cx="5806787" cy="4778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6787" cy="477841"/>
            </a:xfrm>
            <a:custGeom>
              <a:avLst/>
              <a:gdLst/>
              <a:ahLst/>
              <a:cxnLst/>
              <a:rect r="r" b="b" t="t" l="l"/>
              <a:pathLst>
                <a:path h="477841" w="5806787">
                  <a:moveTo>
                    <a:pt x="0" y="0"/>
                  </a:moveTo>
                  <a:lnTo>
                    <a:pt x="5806787" y="0"/>
                  </a:lnTo>
                  <a:lnTo>
                    <a:pt x="5806787" y="477841"/>
                  </a:lnTo>
                  <a:lnTo>
                    <a:pt x="0" y="477841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806787" cy="534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066194"/>
            <a:ext cx="5189218" cy="6137785"/>
          </a:xfrm>
          <a:custGeom>
            <a:avLst/>
            <a:gdLst/>
            <a:ahLst/>
            <a:cxnLst/>
            <a:rect r="r" b="b" t="t" l="l"/>
            <a:pathLst>
              <a:path h="6137785" w="5189218">
                <a:moveTo>
                  <a:pt x="0" y="0"/>
                </a:moveTo>
                <a:lnTo>
                  <a:pt x="5189218" y="0"/>
                </a:lnTo>
                <a:lnTo>
                  <a:pt x="5189218" y="6137785"/>
                </a:lnTo>
                <a:lnTo>
                  <a:pt x="0" y="6137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10289" y="1208944"/>
            <a:ext cx="8761124" cy="119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22"/>
              </a:lnSpc>
            </a:pPr>
            <a:r>
              <a:rPr lang="en-US" sz="8492" b="true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Data Sources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6196" y="5512637"/>
            <a:ext cx="3949063" cy="300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ride_id</a:t>
            </a:r>
          </a:p>
          <a:p>
            <a:pPr algn="just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rideable_type</a:t>
            </a:r>
          </a:p>
          <a:p>
            <a:pPr algn="just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started_at</a:t>
            </a:r>
          </a:p>
          <a:p>
            <a:pPr algn="just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ended_at</a:t>
            </a:r>
          </a:p>
          <a:p>
            <a:pPr algn="just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start_station_name</a:t>
            </a:r>
          </a:p>
          <a:p>
            <a:pPr algn="just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start_station_id</a:t>
            </a:r>
          </a:p>
          <a:p>
            <a:pPr algn="just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end_station_name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6196" y="2764230"/>
            <a:ext cx="10023104" cy="86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 months of Cyclistic trip data from feb 2025 to july 2025 (public, Divvy)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47748" y="5512637"/>
            <a:ext cx="3204448" cy="257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end_station_id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start_lat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start_lng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end_lat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end_lng</a:t>
            </a:r>
          </a:p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member_casual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10289" y="4941137"/>
            <a:ext cx="1328380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8"/>
              </a:lnSpc>
              <a:spcBef>
                <a:spcPct val="0"/>
              </a:spcBef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Metrics: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36196" y="3852684"/>
            <a:ext cx="10023104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Was conducted on a 1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party basis indicating high integrity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24005" y="-10067"/>
            <a:ext cx="3478345" cy="10297067"/>
            <a:chOff x="0" y="0"/>
            <a:chExt cx="916107" cy="2711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107" cy="2711985"/>
            </a:xfrm>
            <a:custGeom>
              <a:avLst/>
              <a:gdLst/>
              <a:ahLst/>
              <a:cxnLst/>
              <a:rect r="r" b="b" t="t" l="l"/>
              <a:pathLst>
                <a:path h="2711985" w="916107">
                  <a:moveTo>
                    <a:pt x="113513" y="0"/>
                  </a:moveTo>
                  <a:lnTo>
                    <a:pt x="802594" y="0"/>
                  </a:lnTo>
                  <a:cubicBezTo>
                    <a:pt x="865286" y="0"/>
                    <a:pt x="916107" y="50822"/>
                    <a:pt x="916107" y="113513"/>
                  </a:cubicBezTo>
                  <a:lnTo>
                    <a:pt x="916107" y="2598472"/>
                  </a:lnTo>
                  <a:cubicBezTo>
                    <a:pt x="916107" y="2628577"/>
                    <a:pt x="904148" y="2657450"/>
                    <a:pt x="882860" y="2678738"/>
                  </a:cubicBezTo>
                  <a:cubicBezTo>
                    <a:pt x="861572" y="2700026"/>
                    <a:pt x="832700" y="2711985"/>
                    <a:pt x="802594" y="2711985"/>
                  </a:cubicBezTo>
                  <a:lnTo>
                    <a:pt x="113513" y="2711985"/>
                  </a:lnTo>
                  <a:cubicBezTo>
                    <a:pt x="50822" y="2711985"/>
                    <a:pt x="0" y="2661163"/>
                    <a:pt x="0" y="2598472"/>
                  </a:cubicBezTo>
                  <a:lnTo>
                    <a:pt x="0" y="113513"/>
                  </a:lnTo>
                  <a:cubicBezTo>
                    <a:pt x="0" y="83408"/>
                    <a:pt x="11959" y="54535"/>
                    <a:pt x="33247" y="33247"/>
                  </a:cubicBezTo>
                  <a:cubicBezTo>
                    <a:pt x="54535" y="11959"/>
                    <a:pt x="83408" y="0"/>
                    <a:pt x="11351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6107" cy="2769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81692" y="2455819"/>
            <a:ext cx="5546426" cy="6312991"/>
          </a:xfrm>
          <a:custGeom>
            <a:avLst/>
            <a:gdLst/>
            <a:ahLst/>
            <a:cxnLst/>
            <a:rect r="r" b="b" t="t" l="l"/>
            <a:pathLst>
              <a:path h="6312991" w="5546426">
                <a:moveTo>
                  <a:pt x="0" y="0"/>
                </a:moveTo>
                <a:lnTo>
                  <a:pt x="5546425" y="0"/>
                </a:lnTo>
                <a:lnTo>
                  <a:pt x="5546425" y="6312991"/>
                </a:lnTo>
                <a:lnTo>
                  <a:pt x="0" y="6312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23950"/>
            <a:ext cx="10184231" cy="115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43"/>
              </a:lnSpc>
            </a:pPr>
            <a:r>
              <a:rPr lang="en-US" sz="8207" b="true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88172"/>
            <a:ext cx="9306452" cy="557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Changed data types and aggregated data month wise in Power Bi platform</a:t>
            </a:r>
          </a:p>
          <a:p>
            <a:pPr algn="l">
              <a:lnSpc>
                <a:spcPts val="3382"/>
              </a:lnSpc>
            </a:pPr>
            <a:r>
              <a:rPr lang="en-US" sz="241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Removed unnecessary columns (latitude, longitude, station name and id)</a:t>
            </a:r>
          </a:p>
          <a:p>
            <a:pPr algn="l">
              <a:lnSpc>
                <a:spcPts val="3382"/>
              </a:lnSpc>
            </a:pPr>
          </a:p>
          <a:p>
            <a:pPr algn="l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Cleaned miss</a:t>
            </a: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 &amp; inconsistent entries</a:t>
            </a:r>
          </a:p>
          <a:p>
            <a:pPr algn="l">
              <a:lnSpc>
                <a:spcPts val="3382"/>
              </a:lnSpc>
            </a:pPr>
          </a:p>
          <a:p>
            <a:pPr algn="l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Created new fields (total journey time, day of week, starting hour)</a:t>
            </a:r>
          </a:p>
          <a:p>
            <a:pPr algn="l">
              <a:lnSpc>
                <a:spcPts val="3382"/>
              </a:lnSpc>
            </a:pPr>
          </a:p>
          <a:p>
            <a:pPr algn="l" marL="521646" indent="-260823" lvl="1">
              <a:lnSpc>
                <a:spcPts val="3382"/>
              </a:lnSpc>
              <a:buFont typeface="Arial"/>
              <a:buChar char="•"/>
            </a:pPr>
            <a:r>
              <a:rPr lang="en-US" b="true" sz="24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Aggregated by user type, bike type, and time of day</a:t>
            </a:r>
          </a:p>
          <a:p>
            <a:pPr algn="l">
              <a:lnSpc>
                <a:spcPts val="338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26684"/>
            <a:ext cx="8867775" cy="6991496"/>
          </a:xfrm>
          <a:custGeom>
            <a:avLst/>
            <a:gdLst/>
            <a:ahLst/>
            <a:cxnLst/>
            <a:rect r="r" b="b" t="t" l="l"/>
            <a:pathLst>
              <a:path h="6991496" w="8867775">
                <a:moveTo>
                  <a:pt x="0" y="0"/>
                </a:moveTo>
                <a:lnTo>
                  <a:pt x="8867775" y="0"/>
                </a:lnTo>
                <a:lnTo>
                  <a:pt x="8867775" y="6991496"/>
                </a:lnTo>
                <a:lnTo>
                  <a:pt x="0" y="6991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2325815" y="4365638"/>
            <a:ext cx="1292282" cy="5022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325815" y="4867856"/>
            <a:ext cx="1292282" cy="5221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2465896" y="6934270"/>
            <a:ext cx="1292282" cy="5022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2465896" y="7436487"/>
            <a:ext cx="1292282" cy="5221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9144000" y="2398507"/>
            <a:ext cx="12359555" cy="6447851"/>
            <a:chOff x="0" y="0"/>
            <a:chExt cx="3255191" cy="16981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5191" cy="1698199"/>
            </a:xfrm>
            <a:custGeom>
              <a:avLst/>
              <a:gdLst/>
              <a:ahLst/>
              <a:cxnLst/>
              <a:rect r="r" b="b" t="t" l="l"/>
              <a:pathLst>
                <a:path h="1698199" w="3255191">
                  <a:moveTo>
                    <a:pt x="31946" y="0"/>
                  </a:moveTo>
                  <a:lnTo>
                    <a:pt x="3223245" y="0"/>
                  </a:lnTo>
                  <a:cubicBezTo>
                    <a:pt x="3240889" y="0"/>
                    <a:pt x="3255191" y="14303"/>
                    <a:pt x="3255191" y="31946"/>
                  </a:cubicBezTo>
                  <a:lnTo>
                    <a:pt x="3255191" y="1666254"/>
                  </a:lnTo>
                  <a:cubicBezTo>
                    <a:pt x="3255191" y="1683897"/>
                    <a:pt x="3240889" y="1698199"/>
                    <a:pt x="3223245" y="1698199"/>
                  </a:cubicBezTo>
                  <a:lnTo>
                    <a:pt x="31946" y="1698199"/>
                  </a:lnTo>
                  <a:cubicBezTo>
                    <a:pt x="14303" y="1698199"/>
                    <a:pt x="0" y="1683897"/>
                    <a:pt x="0" y="1666254"/>
                  </a:cubicBezTo>
                  <a:lnTo>
                    <a:pt x="0" y="31946"/>
                  </a:lnTo>
                  <a:cubicBezTo>
                    <a:pt x="0" y="14303"/>
                    <a:pt x="14303" y="0"/>
                    <a:pt x="31946" y="0"/>
                  </a:cubicBezTo>
                  <a:close/>
                </a:path>
              </a:pathLst>
            </a:custGeom>
            <a:solidFill>
              <a:srgbClr val="7ED957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5191" cy="1755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618334" y="2910382"/>
            <a:ext cx="6177556" cy="43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2"/>
              </a:lnSpc>
            </a:pPr>
            <a:r>
              <a:rPr lang="en-US" sz="241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sz="241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ider Type Split: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92001" y="583248"/>
            <a:ext cx="670399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sz="6999" b="true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Key 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8334" y="4617602"/>
            <a:ext cx="2403872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ual (36.9%)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18334" y="7193525"/>
            <a:ext cx="2707481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  <a:spcBef>
                <a:spcPct val="0"/>
              </a:spcBef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Members (63.1%)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98258" y="4115385"/>
            <a:ext cx="2565797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lassic (35.81%)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98258" y="5139767"/>
            <a:ext cx="2585799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lectric (64.19%)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98258" y="6666260"/>
            <a:ext cx="2600563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lassic (36.79%)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98258" y="7690642"/>
            <a:ext cx="2550200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lectric (63.21%)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32077" y="3794006"/>
            <a:ext cx="7127223" cy="1690897"/>
          </a:xfrm>
          <a:custGeom>
            <a:avLst/>
            <a:gdLst/>
            <a:ahLst/>
            <a:cxnLst/>
            <a:rect r="r" b="b" t="t" l="l"/>
            <a:pathLst>
              <a:path h="1690897" w="7127223">
                <a:moveTo>
                  <a:pt x="0" y="0"/>
                </a:moveTo>
                <a:lnTo>
                  <a:pt x="7127223" y="0"/>
                </a:lnTo>
                <a:lnTo>
                  <a:pt x="7127223" y="1690897"/>
                </a:lnTo>
                <a:lnTo>
                  <a:pt x="0" y="16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57152" y="9050186"/>
            <a:ext cx="25213469" cy="4464437"/>
            <a:chOff x="0" y="0"/>
            <a:chExt cx="6640584" cy="1175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40585" cy="1175819"/>
            </a:xfrm>
            <a:custGeom>
              <a:avLst/>
              <a:gdLst/>
              <a:ahLst/>
              <a:cxnLst/>
              <a:rect r="r" b="b" t="t" l="l"/>
              <a:pathLst>
                <a:path h="1175819" w="6640585">
                  <a:moveTo>
                    <a:pt x="15660" y="0"/>
                  </a:moveTo>
                  <a:lnTo>
                    <a:pt x="6624925" y="0"/>
                  </a:lnTo>
                  <a:cubicBezTo>
                    <a:pt x="6633573" y="0"/>
                    <a:pt x="6640585" y="7011"/>
                    <a:pt x="6640585" y="15660"/>
                  </a:cubicBezTo>
                  <a:lnTo>
                    <a:pt x="6640585" y="1160159"/>
                  </a:lnTo>
                  <a:cubicBezTo>
                    <a:pt x="6640585" y="1168808"/>
                    <a:pt x="6633573" y="1175819"/>
                    <a:pt x="6624925" y="1175819"/>
                  </a:cubicBezTo>
                  <a:lnTo>
                    <a:pt x="15660" y="1175819"/>
                  </a:lnTo>
                  <a:cubicBezTo>
                    <a:pt x="11507" y="1175819"/>
                    <a:pt x="7523" y="1174169"/>
                    <a:pt x="4587" y="1171232"/>
                  </a:cubicBezTo>
                  <a:cubicBezTo>
                    <a:pt x="1650" y="1168295"/>
                    <a:pt x="0" y="1164312"/>
                    <a:pt x="0" y="1160159"/>
                  </a:cubicBezTo>
                  <a:lnTo>
                    <a:pt x="0" y="15660"/>
                  </a:lnTo>
                  <a:cubicBezTo>
                    <a:pt x="0" y="7011"/>
                    <a:pt x="7011" y="0"/>
                    <a:pt x="15660" y="0"/>
                  </a:cubicBez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40584" cy="1232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93625" y="6712401"/>
            <a:ext cx="3776606" cy="3344013"/>
          </a:xfrm>
          <a:custGeom>
            <a:avLst/>
            <a:gdLst/>
            <a:ahLst/>
            <a:cxnLst/>
            <a:rect r="r" b="b" t="t" l="l"/>
            <a:pathLst>
              <a:path h="3344013" w="3776606">
                <a:moveTo>
                  <a:pt x="0" y="0"/>
                </a:moveTo>
                <a:lnTo>
                  <a:pt x="3776606" y="0"/>
                </a:lnTo>
                <a:lnTo>
                  <a:pt x="3776606" y="3344012"/>
                </a:lnTo>
                <a:lnTo>
                  <a:pt x="0" y="3344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249" y="3867670"/>
            <a:ext cx="8115300" cy="5182516"/>
          </a:xfrm>
          <a:custGeom>
            <a:avLst/>
            <a:gdLst/>
            <a:ahLst/>
            <a:cxnLst/>
            <a:rect r="r" b="b" t="t" l="l"/>
            <a:pathLst>
              <a:path h="5182516" w="8115300">
                <a:moveTo>
                  <a:pt x="0" y="0"/>
                </a:moveTo>
                <a:lnTo>
                  <a:pt x="8115300" y="0"/>
                </a:lnTo>
                <a:lnTo>
                  <a:pt x="8115300" y="5182516"/>
                </a:lnTo>
                <a:lnTo>
                  <a:pt x="0" y="5182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5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6177556" cy="43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2"/>
              </a:lnSpc>
            </a:pPr>
            <a:r>
              <a:rPr lang="en-US" sz="2416" b="true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Avg Ride Time: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64444"/>
            <a:ext cx="14124980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Casual riders are more likely to use the ride, nearly doubled the time of member riders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64976"/>
            <a:ext cx="10346413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Riders are spending more time riding on Saturday and Sunday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0364" y="9629933"/>
            <a:ext cx="25213469" cy="4464437"/>
            <a:chOff x="0" y="0"/>
            <a:chExt cx="6640584" cy="1175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40585" cy="1175819"/>
            </a:xfrm>
            <a:custGeom>
              <a:avLst/>
              <a:gdLst/>
              <a:ahLst/>
              <a:cxnLst/>
              <a:rect r="r" b="b" t="t" l="l"/>
              <a:pathLst>
                <a:path h="1175819" w="6640585">
                  <a:moveTo>
                    <a:pt x="15660" y="0"/>
                  </a:moveTo>
                  <a:lnTo>
                    <a:pt x="6624925" y="0"/>
                  </a:lnTo>
                  <a:cubicBezTo>
                    <a:pt x="6633573" y="0"/>
                    <a:pt x="6640585" y="7011"/>
                    <a:pt x="6640585" y="15660"/>
                  </a:cubicBezTo>
                  <a:lnTo>
                    <a:pt x="6640585" y="1160159"/>
                  </a:lnTo>
                  <a:cubicBezTo>
                    <a:pt x="6640585" y="1168808"/>
                    <a:pt x="6633573" y="1175819"/>
                    <a:pt x="6624925" y="1175819"/>
                  </a:cubicBezTo>
                  <a:lnTo>
                    <a:pt x="15660" y="1175819"/>
                  </a:lnTo>
                  <a:cubicBezTo>
                    <a:pt x="11507" y="1175819"/>
                    <a:pt x="7523" y="1174169"/>
                    <a:pt x="4587" y="1171232"/>
                  </a:cubicBezTo>
                  <a:cubicBezTo>
                    <a:pt x="1650" y="1168295"/>
                    <a:pt x="0" y="1164312"/>
                    <a:pt x="0" y="1160159"/>
                  </a:cubicBezTo>
                  <a:lnTo>
                    <a:pt x="0" y="15660"/>
                  </a:lnTo>
                  <a:cubicBezTo>
                    <a:pt x="0" y="7011"/>
                    <a:pt x="7011" y="0"/>
                    <a:pt x="15660" y="0"/>
                  </a:cubicBez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40584" cy="1232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01341" y="4648349"/>
            <a:ext cx="10086659" cy="4981583"/>
          </a:xfrm>
          <a:custGeom>
            <a:avLst/>
            <a:gdLst/>
            <a:ahLst/>
            <a:cxnLst/>
            <a:rect r="r" b="b" t="t" l="l"/>
            <a:pathLst>
              <a:path h="4981583" w="10086659">
                <a:moveTo>
                  <a:pt x="0" y="0"/>
                </a:moveTo>
                <a:lnTo>
                  <a:pt x="10086659" y="0"/>
                </a:lnTo>
                <a:lnTo>
                  <a:pt x="10086659" y="4981584"/>
                </a:lnTo>
                <a:lnTo>
                  <a:pt x="0" y="498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" t="-667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541527"/>
            <a:ext cx="8265689" cy="4088405"/>
          </a:xfrm>
          <a:custGeom>
            <a:avLst/>
            <a:gdLst/>
            <a:ahLst/>
            <a:cxnLst/>
            <a:rect r="r" b="b" t="t" l="l"/>
            <a:pathLst>
              <a:path h="4088405" w="8265689">
                <a:moveTo>
                  <a:pt x="0" y="0"/>
                </a:moveTo>
                <a:lnTo>
                  <a:pt x="8265689" y="0"/>
                </a:lnTo>
                <a:lnTo>
                  <a:pt x="8265689" y="4088406"/>
                </a:lnTo>
                <a:lnTo>
                  <a:pt x="0" y="4088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52525"/>
            <a:ext cx="14560035" cy="257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Usage Patterns for MEMBERSHIP RIDERS:</a:t>
            </a:r>
          </a:p>
          <a:p>
            <a:pPr algn="just">
              <a:lnSpc>
                <a:spcPts val="3388"/>
              </a:lnSpc>
            </a:pPr>
          </a:p>
          <a:p>
            <a:pPr algn="just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Member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 are doing mostly rides on Weekdays, from Monday to Friday</a:t>
            </a:r>
          </a:p>
          <a:p>
            <a:pPr algn="just">
              <a:lnSpc>
                <a:spcPts val="3388"/>
              </a:lnSpc>
            </a:pPr>
          </a:p>
          <a:p>
            <a:pPr algn="just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Mostly 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Ride time is from 7–9 AM &amp; 4-6 PM (commuting focus, like going for work or study)</a:t>
            </a:r>
          </a:p>
          <a:p>
            <a:pPr algn="just">
              <a:lnSpc>
                <a:spcPts val="33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8849" y="4719095"/>
            <a:ext cx="617755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Rides by week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7716" y="4719095"/>
            <a:ext cx="617755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Rides by hour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0364" y="9629933"/>
            <a:ext cx="25213469" cy="4464437"/>
            <a:chOff x="0" y="0"/>
            <a:chExt cx="6640584" cy="1175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40585" cy="1175819"/>
            </a:xfrm>
            <a:custGeom>
              <a:avLst/>
              <a:gdLst/>
              <a:ahLst/>
              <a:cxnLst/>
              <a:rect r="r" b="b" t="t" l="l"/>
              <a:pathLst>
                <a:path h="1175819" w="6640585">
                  <a:moveTo>
                    <a:pt x="15660" y="0"/>
                  </a:moveTo>
                  <a:lnTo>
                    <a:pt x="6624925" y="0"/>
                  </a:lnTo>
                  <a:cubicBezTo>
                    <a:pt x="6633573" y="0"/>
                    <a:pt x="6640585" y="7011"/>
                    <a:pt x="6640585" y="15660"/>
                  </a:cubicBezTo>
                  <a:lnTo>
                    <a:pt x="6640585" y="1160159"/>
                  </a:lnTo>
                  <a:cubicBezTo>
                    <a:pt x="6640585" y="1168808"/>
                    <a:pt x="6633573" y="1175819"/>
                    <a:pt x="6624925" y="1175819"/>
                  </a:cubicBezTo>
                  <a:lnTo>
                    <a:pt x="15660" y="1175819"/>
                  </a:lnTo>
                  <a:cubicBezTo>
                    <a:pt x="11507" y="1175819"/>
                    <a:pt x="7523" y="1174169"/>
                    <a:pt x="4587" y="1171232"/>
                  </a:cubicBezTo>
                  <a:cubicBezTo>
                    <a:pt x="1650" y="1168295"/>
                    <a:pt x="0" y="1164312"/>
                    <a:pt x="0" y="1160159"/>
                  </a:cubicBezTo>
                  <a:lnTo>
                    <a:pt x="0" y="15660"/>
                  </a:lnTo>
                  <a:cubicBezTo>
                    <a:pt x="0" y="7011"/>
                    <a:pt x="7011" y="0"/>
                    <a:pt x="15660" y="0"/>
                  </a:cubicBezTo>
                  <a:close/>
                </a:path>
              </a:pathLst>
            </a:custGeom>
            <a:solidFill>
              <a:srgbClr val="AEF9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40584" cy="1232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82663" y="4727172"/>
            <a:ext cx="10005337" cy="4902761"/>
          </a:xfrm>
          <a:custGeom>
            <a:avLst/>
            <a:gdLst/>
            <a:ahLst/>
            <a:cxnLst/>
            <a:rect r="r" b="b" t="t" l="l"/>
            <a:pathLst>
              <a:path h="4902761" w="10005337">
                <a:moveTo>
                  <a:pt x="0" y="0"/>
                </a:moveTo>
                <a:lnTo>
                  <a:pt x="10005337" y="0"/>
                </a:lnTo>
                <a:lnTo>
                  <a:pt x="10005337" y="4902761"/>
                </a:lnTo>
                <a:lnTo>
                  <a:pt x="0" y="490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" t="-102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630" y="5579899"/>
            <a:ext cx="8226059" cy="4050033"/>
          </a:xfrm>
          <a:custGeom>
            <a:avLst/>
            <a:gdLst/>
            <a:ahLst/>
            <a:cxnLst/>
            <a:rect r="r" b="b" t="t" l="l"/>
            <a:pathLst>
              <a:path h="4050033" w="8226059">
                <a:moveTo>
                  <a:pt x="0" y="0"/>
                </a:moveTo>
                <a:lnTo>
                  <a:pt x="8226059" y="0"/>
                </a:lnTo>
                <a:lnTo>
                  <a:pt x="8226059" y="4050034"/>
                </a:lnTo>
                <a:lnTo>
                  <a:pt x="0" y="405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1" t="-857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52525"/>
            <a:ext cx="12077581" cy="257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b="true" sz="2420">
                <a:solidFill>
                  <a:srgbClr val="7ED957"/>
                </a:solidFill>
                <a:latin typeface="Poppins Bold"/>
                <a:ea typeface="Poppins Bold"/>
                <a:cs typeface="Poppins Bold"/>
                <a:sym typeface="Poppins Bold"/>
              </a:rPr>
              <a:t>Usage Patterns for CASUAL RIDERS:</a:t>
            </a:r>
          </a:p>
          <a:p>
            <a:pPr algn="just">
              <a:lnSpc>
                <a:spcPts val="3388"/>
              </a:lnSpc>
            </a:pPr>
          </a:p>
          <a:p>
            <a:pPr algn="just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Casual riders 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are doing mostly rides on Weekends, from Friday to Sunday</a:t>
            </a:r>
          </a:p>
          <a:p>
            <a:pPr algn="just">
              <a:lnSpc>
                <a:spcPts val="3388"/>
              </a:lnSpc>
            </a:pPr>
          </a:p>
          <a:p>
            <a:pPr algn="just" marL="522479" indent="-261239" lvl="1">
              <a:lnSpc>
                <a:spcPts val="3388"/>
              </a:lnSpc>
              <a:buFont typeface="Arial"/>
              <a:buChar char="•"/>
            </a:pP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Mostly </a:t>
            </a:r>
            <a:r>
              <a:rPr lang="en-US" b="true" sz="2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Ride time is from 4-6 PM (leisure focus)</a:t>
            </a:r>
          </a:p>
          <a:p>
            <a:pPr algn="just">
              <a:lnSpc>
                <a:spcPts val="33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8849" y="4147595"/>
            <a:ext cx="617755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Rides by week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7716" y="4147595"/>
            <a:ext cx="617755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Rides by hour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DAGxrfoI8oM</dc:identifier>
  <dcterms:modified xsi:type="dcterms:W3CDTF">2011-08-01T06:04:30Z</dcterms:modified>
  <cp:revision>1</cp:revision>
  <dc:title>Green and Black Biycle Transportasi Healthy Sport Presentasion</dc:title>
</cp:coreProperties>
</file>